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Six feet under" panose="02000000000000000000" pitchFamily="2" charset="0"/>
      <p:regular r:id="rId14"/>
    </p:embeddedFont>
    <p:embeddedFont>
      <p:font typeface="Pristina" panose="03060402040406080204" pitchFamily="66" charset="0"/>
      <p:regular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4291" autoAdjust="0"/>
  </p:normalViewPr>
  <p:slideViewPr>
    <p:cSldViewPr snapToGrid="0">
      <p:cViewPr varScale="1">
        <p:scale>
          <a:sx n="34" d="100"/>
          <a:sy n="34" d="100"/>
        </p:scale>
        <p:origin x="2501" y="58"/>
      </p:cViewPr>
      <p:guideLst/>
    </p:cSldViewPr>
  </p:slideViewPr>
  <p:notesTextViewPr>
    <p:cViewPr>
      <p:scale>
        <a:sx n="1" d="1"/>
        <a:sy n="1" d="1"/>
      </p:scale>
      <p:origin x="0" y="0"/>
    </p:cViewPr>
  </p:notesTextViewPr>
  <p:notesViewPr>
    <p:cSldViewPr snapToGrid="0">
      <p:cViewPr>
        <p:scale>
          <a:sx n="78" d="100"/>
          <a:sy n="78" d="100"/>
        </p:scale>
        <p:origin x="280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0" y="0"/>
            <a:ext cx="3676261" cy="700088"/>
          </a:xfrm>
          <a:prstGeom prst="rect">
            <a:avLst/>
          </a:prstGeom>
        </p:spPr>
        <p:txBody>
          <a:bodyPr vert="horz" lIns="91431" tIns="45716" rIns="91431" bIns="45716"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9: Zacchaeus (Luke 19:1-10)</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2" y="0"/>
            <a:ext cx="1817882" cy="458788"/>
          </a:xfrm>
          <a:prstGeom prst="rect">
            <a:avLst/>
          </a:prstGeom>
        </p:spPr>
        <p:txBody>
          <a:bodyPr vert="horz" lIns="91431" tIns="45716" rIns="91431" bIns="45716" rtlCol="0"/>
          <a:lstStyle>
            <a:lvl1pPr algn="r">
              <a:defRPr sz="1200"/>
            </a:lvl1pPr>
          </a:lstStyle>
          <a:p>
            <a:r>
              <a:rPr lang="en-US" dirty="0"/>
              <a:t>February 11,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1A29E804-DD95-4E28-BB5C-3B5C6CCA9326}"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19:1-10) READ</a:t>
            </a:r>
          </a:p>
          <a:p>
            <a:pPr marL="171434" indent="-171434">
              <a:buFont typeface="Arial" panose="020B0604020202020204" pitchFamily="34" charset="0"/>
              <a:buChar char="•"/>
            </a:pPr>
            <a:r>
              <a:rPr lang="en-US" b="1" dirty="0"/>
              <a:t>Many lessons to be learned from this text</a:t>
            </a:r>
          </a:p>
          <a:p>
            <a:pPr marL="171434" indent="-171434">
              <a:buFont typeface="Arial" panose="020B0604020202020204" pitchFamily="34" charset="0"/>
              <a:buChar char="•"/>
            </a:pPr>
            <a:r>
              <a:rPr lang="en-US" b="1" dirty="0"/>
              <a:t>Note:  Jesus’ willingness to go to the house of a Publican was scandalous to the Jewish leaders.</a:t>
            </a:r>
          </a:p>
          <a:p>
            <a:pPr marL="171434" indent="-171434">
              <a:buFont typeface="Arial" panose="020B0604020202020204" pitchFamily="34" charset="0"/>
              <a:buChar char="•"/>
            </a:pPr>
            <a:r>
              <a:rPr lang="en-US" dirty="0"/>
              <a:t>When Jesus dined in Matthew’s house (a publican) many other publicans and sinners were present.  Scribes and Pharisees,</a:t>
            </a:r>
            <a:r>
              <a:rPr lang="en-US" i="1" dirty="0"/>
              <a:t> “How is it that He eats and drinks with tax collectors and sinners?”</a:t>
            </a:r>
            <a:r>
              <a:rPr lang="en-US" b="1" dirty="0"/>
              <a:t> (Mark 2:16).</a:t>
            </a:r>
          </a:p>
          <a:p>
            <a:r>
              <a:rPr lang="en-US" b="1" dirty="0"/>
              <a:t>(Mark 2:17), “</a:t>
            </a:r>
            <a:r>
              <a:rPr lang="en-US" dirty="0"/>
              <a:t>When Jesus heard it, He said to them, “Those who are well have no need of a physician, but those who are sick. I did not come to call the righteous, but sinners, to repentance.”</a:t>
            </a:r>
          </a:p>
          <a:p>
            <a:r>
              <a:rPr lang="en-US" b="1" dirty="0"/>
              <a:t>OUR VERSE 7, </a:t>
            </a:r>
            <a:r>
              <a:rPr lang="en-US" b="1" i="1" dirty="0"/>
              <a:t>“</a:t>
            </a:r>
            <a:r>
              <a:rPr lang="en-US" i="1" dirty="0"/>
              <a:t>When Jesus heard it, He said to them, “Those who are well have no need of a physician, but those who are sick. I did not come to call the righteous, but sinners, to repentance.”</a:t>
            </a:r>
          </a:p>
          <a:p>
            <a:pPr marL="628589" lvl="1" indent="-171434">
              <a:buFont typeface="Arial" panose="020B0604020202020204" pitchFamily="34" charset="0"/>
              <a:buChar char="•"/>
            </a:pPr>
            <a:r>
              <a:rPr lang="en-US" b="1" i="1" dirty="0"/>
              <a:t>Zacchaeus was a penitent man</a:t>
            </a:r>
          </a:p>
          <a:p>
            <a:pPr marL="628589" lvl="1" indent="-171434">
              <a:buFont typeface="Arial" panose="020B0604020202020204" pitchFamily="34" charset="0"/>
              <a:buChar char="•"/>
            </a:pPr>
            <a:r>
              <a:rPr lang="en-US" b="1" i="1" dirty="0"/>
              <a:t>Because of this, he received forgiveness from the Lord</a:t>
            </a:r>
          </a:p>
          <a:p>
            <a:pPr marL="628589" lvl="1" indent="-171434">
              <a:buFont typeface="Arial" panose="020B0604020202020204" pitchFamily="34" charset="0"/>
              <a:buChar char="•"/>
            </a:pPr>
            <a:endParaRPr lang="en-US" b="1" i="1" dirty="0"/>
          </a:p>
          <a:p>
            <a:r>
              <a:rPr lang="en-US" b="1" dirty="0"/>
              <a:t>We want to consider some lessons about overcoming barriers that can be seen from the example of Zacchaeus</a:t>
            </a:r>
          </a:p>
          <a:p>
            <a:endParaRPr lang="en-US" b="1" dirty="0"/>
          </a:p>
          <a:p>
            <a:r>
              <a:rPr lang="en-US" dirty="0"/>
              <a:t>Picture attribution:  More Good Foundation (cropped, with background blurred) Creative Commons </a:t>
            </a:r>
            <a:r>
              <a:rPr lang="en-US" dirty="0" err="1"/>
              <a:t>Liscense</a:t>
            </a:r>
            <a:r>
              <a:rPr lang="en-US" dirty="0"/>
              <a:t>.  https://www.flickr.com/photos/moregoodfoundation/5135438113</a:t>
            </a:r>
          </a:p>
          <a:p>
            <a:endParaRPr lang="en-US" b="1" dirty="0"/>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First Barrier: A Bad Reputation</a:t>
            </a:r>
            <a:endParaRPr lang="en-US" dirty="0">
              <a:effectLst/>
            </a:endParaRPr>
          </a:p>
          <a:p>
            <a:pPr marL="171434" indent="-171434">
              <a:buFont typeface="Arial" panose="020B0604020202020204" pitchFamily="34" charset="0"/>
              <a:buChar char="•"/>
            </a:pPr>
            <a:r>
              <a:rPr lang="en-US" b="1" dirty="0">
                <a:effectLst/>
              </a:rPr>
              <a:t>Not being popular with the people, </a:t>
            </a:r>
            <a:r>
              <a:rPr lang="en-US" b="1" dirty="0" err="1">
                <a:effectLst/>
              </a:rPr>
              <a:t>Zaccheus</a:t>
            </a:r>
            <a:r>
              <a:rPr lang="en-US" b="1" dirty="0">
                <a:effectLst/>
              </a:rPr>
              <a:t> had to overcome the barrier of his reputation.</a:t>
            </a:r>
          </a:p>
          <a:p>
            <a:pPr marL="171434" indent="-171434">
              <a:buFont typeface="Arial" panose="020B0604020202020204" pitchFamily="34" charset="0"/>
              <a:buChar char="•"/>
            </a:pPr>
            <a:r>
              <a:rPr lang="en-US" dirty="0">
                <a:effectLst/>
              </a:rPr>
              <a:t>Perhaps there was some justification for the ill-will on the part of the Jews from whom the taxes were collected.  Nevertheless, the barrier was there. </a:t>
            </a:r>
          </a:p>
          <a:p>
            <a:pPr marL="171434" indent="-171434">
              <a:buFont typeface="Arial" panose="020B0604020202020204" pitchFamily="34" charset="0"/>
              <a:buChar char="•"/>
            </a:pPr>
            <a:r>
              <a:rPr lang="en-US" dirty="0">
                <a:effectLst/>
              </a:rPr>
              <a:t>He must overcome that to see Jesus. He would not let what others think of him as a person keep him from seeing the Lord. </a:t>
            </a:r>
          </a:p>
          <a:p>
            <a:pPr marL="171434" indent="-171434">
              <a:buFont typeface="Arial" panose="020B0604020202020204" pitchFamily="34" charset="0"/>
              <a:buChar char="•"/>
            </a:pPr>
            <a:r>
              <a:rPr lang="en-US" b="1" dirty="0">
                <a:effectLst/>
              </a:rPr>
              <a:t>Jesus’ attitude here was commendable.  He was not afraid of what the Jews would think.</a:t>
            </a:r>
          </a:p>
          <a:p>
            <a:pPr marL="171434" indent="-171434">
              <a:buFont typeface="Arial" panose="020B0604020202020204" pitchFamily="34" charset="0"/>
              <a:buChar char="•"/>
            </a:pPr>
            <a:r>
              <a:rPr lang="en-US" dirty="0">
                <a:effectLst/>
              </a:rPr>
              <a:t>It is important to guard our reputation.  But, we do so not by being concerned about what others will do or say, rather by making sure they have no JUST cause to criticize. </a:t>
            </a:r>
          </a:p>
          <a:p>
            <a:pPr marL="171434" indent="-171434">
              <a:buFont typeface="Arial" panose="020B0604020202020204" pitchFamily="34" charset="0"/>
              <a:buChar char="•"/>
            </a:pPr>
            <a:r>
              <a:rPr lang="en-US" b="1" dirty="0">
                <a:effectLst/>
              </a:rPr>
              <a:t>(1 Peter 2:11-2), </a:t>
            </a:r>
            <a:r>
              <a:rPr lang="en-US" i="1" dirty="0">
                <a:effectLst/>
              </a:rPr>
              <a:t>“</a:t>
            </a:r>
            <a:r>
              <a:rPr lang="en-US" i="1" dirty="0"/>
              <a:t>Beloved, I beg you as sojourners and pilgrims, abstain from fleshly lusts which war against the soul,</a:t>
            </a:r>
            <a:r>
              <a:rPr lang="en-US" i="1" baseline="30000" dirty="0"/>
              <a:t> 12</a:t>
            </a:r>
            <a:r>
              <a:rPr lang="en-US" i="1" dirty="0"/>
              <a:t> having your conduct honorable among the Gentiles, that when they speak against you as evildoers, they may, by your good works which they observe, glorify God in the day of visitation.”</a:t>
            </a:r>
          </a:p>
          <a:p>
            <a:pPr marL="171434" indent="-171434">
              <a:buFont typeface="Arial" panose="020B0604020202020204" pitchFamily="34" charset="0"/>
              <a:buChar char="•"/>
            </a:pPr>
            <a:r>
              <a:rPr lang="en-US" b="1" i="0" dirty="0">
                <a:effectLst/>
              </a:rPr>
              <a:t>A worry about how we will be perceived by others can’t be allowed to keep us from serving Him!</a:t>
            </a:r>
          </a:p>
          <a:p>
            <a:pPr marL="171434" indent="-171434">
              <a:buFont typeface="Arial" panose="020B0604020202020204" pitchFamily="34" charset="0"/>
              <a:buChar char="•"/>
            </a:pPr>
            <a:r>
              <a:rPr lang="en-US" b="1" i="0" dirty="0">
                <a:effectLst/>
              </a:rPr>
              <a:t>(Matthew 13:22), </a:t>
            </a:r>
            <a:r>
              <a:rPr lang="en-US" i="1" dirty="0">
                <a:effectLst/>
              </a:rPr>
              <a:t>“</a:t>
            </a:r>
            <a:r>
              <a:rPr lang="en-US" i="1" dirty="0"/>
              <a:t>Now he who received seed among the thorns is he who hears the word, and </a:t>
            </a:r>
            <a:r>
              <a:rPr lang="en-US" i="1" u="sng" dirty="0"/>
              <a:t>the cares of this world</a:t>
            </a:r>
            <a:r>
              <a:rPr lang="en-US" i="1" u="none" dirty="0"/>
              <a:t> </a:t>
            </a:r>
            <a:r>
              <a:rPr lang="en-US" i="1" dirty="0"/>
              <a:t>and the deceitfulness of riches choke the word, and he becomes unfruitful.”</a:t>
            </a:r>
            <a:endParaRPr lang="en-US" i="1" dirty="0">
              <a:effectLst/>
            </a:endParaRPr>
          </a:p>
          <a:p>
            <a:pPr marL="171434" indent="-171434">
              <a:buFont typeface="Arial" panose="020B0604020202020204" pitchFamily="34" charset="0"/>
              <a:buChar cha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308425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Second Barrier: Riches</a:t>
            </a:r>
            <a:endParaRPr lang="en-US" dirty="0">
              <a:effectLst/>
            </a:endParaRPr>
          </a:p>
          <a:p>
            <a:pPr marL="171434" indent="-171434">
              <a:buFont typeface="Arial" panose="020B0604020202020204" pitchFamily="34" charset="0"/>
              <a:buChar char="•"/>
            </a:pPr>
            <a:r>
              <a:rPr lang="en-US" dirty="0">
                <a:effectLst/>
              </a:rPr>
              <a:t>One of the greatest evils of the Lord's people today is materialism. </a:t>
            </a:r>
          </a:p>
          <a:p>
            <a:pPr marL="171434" indent="-171434">
              <a:buFont typeface="Arial" panose="020B0604020202020204" pitchFamily="34" charset="0"/>
              <a:buChar char="•"/>
            </a:pPr>
            <a:r>
              <a:rPr lang="en-US" dirty="0">
                <a:effectLst/>
              </a:rPr>
              <a:t>Zacchaeus was rich, but still he was determined to see Jesus; he would not let this (as is shown in verse 8) hinder him. </a:t>
            </a:r>
          </a:p>
          <a:p>
            <a:pPr marL="171434" indent="-171434">
              <a:buFont typeface="Arial" panose="020B0604020202020204" pitchFamily="34" charset="0"/>
              <a:buChar char="•"/>
            </a:pPr>
            <a:r>
              <a:rPr lang="en-US" dirty="0">
                <a:effectLst/>
              </a:rPr>
              <a:t>Yet today, we see thousands of Christians letting material things hinder them </a:t>
            </a:r>
          </a:p>
          <a:p>
            <a:pPr marL="171434" indent="-171434">
              <a:buFont typeface="Arial" panose="020B0604020202020204" pitchFamily="34" charset="0"/>
              <a:buChar char="•"/>
            </a:pPr>
            <a:r>
              <a:rPr lang="en-US" dirty="0">
                <a:effectLst/>
              </a:rPr>
              <a:t>A contrast may be drawn between Zacchaeus and the rich man of Mark 10:21ff. </a:t>
            </a:r>
          </a:p>
          <a:p>
            <a:r>
              <a:rPr lang="en-US" b="1" dirty="0">
                <a:effectLst/>
              </a:rPr>
              <a:t>(Mark 10:21-22), </a:t>
            </a:r>
            <a:r>
              <a:rPr lang="en-US" i="1" dirty="0">
                <a:effectLst/>
              </a:rPr>
              <a:t>“</a:t>
            </a:r>
            <a:r>
              <a:rPr lang="en-US" i="1" dirty="0"/>
              <a:t>Then Jesus, looking at him, loved him, and said to him, “One thing you lack: Go your way, sell whatever you have and give to the poor, and you will have treasure in heaven; and come, take up the cross, and follow Me.” </a:t>
            </a:r>
            <a:r>
              <a:rPr lang="en-US" i="1" baseline="30000" dirty="0"/>
              <a:t>22</a:t>
            </a:r>
            <a:r>
              <a:rPr lang="en-US" i="1" dirty="0"/>
              <a:t> But he was sad at this word, and went away sorrowful, for he had great possessions.”</a:t>
            </a:r>
            <a:endParaRPr lang="en-US" i="1" dirty="0">
              <a:effectLst/>
            </a:endParaRPr>
          </a:p>
          <a:p>
            <a:pPr marL="171434" indent="-171434">
              <a:buFont typeface="Arial" panose="020B0604020202020204" pitchFamily="34" charset="0"/>
              <a:buChar char="•"/>
            </a:pPr>
            <a:r>
              <a:rPr lang="en-US" dirty="0">
                <a:effectLst/>
              </a:rPr>
              <a:t>Why are riches so hard to overcome? </a:t>
            </a:r>
            <a:r>
              <a:rPr lang="en-US" b="1" dirty="0">
                <a:effectLst/>
              </a:rPr>
              <a:t>First</a:t>
            </a:r>
            <a:r>
              <a:rPr lang="en-US" dirty="0">
                <a:effectLst/>
              </a:rPr>
              <a:t>, because they bind us to this life. </a:t>
            </a:r>
            <a:r>
              <a:rPr lang="en-US" b="1" dirty="0">
                <a:effectLst/>
              </a:rPr>
              <a:t>Secondly</a:t>
            </a:r>
            <a:r>
              <a:rPr lang="en-US" dirty="0">
                <a:effectLst/>
              </a:rPr>
              <a:t>, they tempt us to gather more wealth, trusting in that rather than spending precious time in the Lord's service. </a:t>
            </a:r>
            <a:r>
              <a:rPr lang="en-US" b="1" dirty="0">
                <a:effectLst/>
              </a:rPr>
              <a:t>Thirdly</a:t>
            </a:r>
            <a:r>
              <a:rPr lang="en-US" dirty="0">
                <a:effectLst/>
              </a:rPr>
              <a:t>, they are a hindrance because they promise luxury, popularity and status, all of which is so fleeting. </a:t>
            </a:r>
          </a:p>
          <a:p>
            <a:pPr marL="171434" indent="-171434">
              <a:buFont typeface="Arial" panose="020B0604020202020204" pitchFamily="34" charset="0"/>
              <a:buChar char="•"/>
            </a:pPr>
            <a:r>
              <a:rPr lang="en-US" b="1" dirty="0">
                <a:effectLst/>
              </a:rPr>
              <a:t>We need to see how riches deceive!  </a:t>
            </a:r>
            <a:r>
              <a:rPr lang="en-US" dirty="0">
                <a:effectLst/>
              </a:rPr>
              <a:t>(Our minds too caught up in materialism, and the selfish desire to maintain what is ours).  We do not give as we should.  We do not focus on spiritual affairs above the material concerns!</a:t>
            </a:r>
          </a:p>
          <a:p>
            <a:pPr defTabSz="914311">
              <a:defRPr/>
            </a:pPr>
            <a:r>
              <a:rPr lang="en-US" b="1" i="0" dirty="0">
                <a:effectLst/>
              </a:rPr>
              <a:t>(Matthew 13:22), </a:t>
            </a:r>
            <a:r>
              <a:rPr lang="en-US" i="1" dirty="0">
                <a:effectLst/>
              </a:rPr>
              <a:t>“</a:t>
            </a:r>
            <a:r>
              <a:rPr lang="en-US" i="1" dirty="0"/>
              <a:t>Now he who received seed among the thorns is he who hears the word, and </a:t>
            </a:r>
            <a:r>
              <a:rPr lang="en-US" i="1" u="none" dirty="0"/>
              <a:t>the cares of this world and </a:t>
            </a:r>
            <a:r>
              <a:rPr lang="en-US" i="1" u="sng" dirty="0"/>
              <a:t>the deceitfulness of riches choke the word</a:t>
            </a:r>
            <a:r>
              <a:rPr lang="en-US" i="1" dirty="0"/>
              <a:t>, and he becomes unfruitful.”</a:t>
            </a:r>
            <a:endParaRPr lang="en-US" i="1" dirty="0">
              <a:effectLst/>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81641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Third Barrier: The Crowd</a:t>
            </a:r>
            <a:endParaRPr lang="en-US" dirty="0">
              <a:effectLst/>
            </a:endParaRPr>
          </a:p>
          <a:p>
            <a:pPr marL="171434" indent="-171434">
              <a:buFont typeface="Arial" panose="020B0604020202020204" pitchFamily="34" charset="0"/>
              <a:buChar char="•"/>
            </a:pPr>
            <a:r>
              <a:rPr lang="en-US" dirty="0">
                <a:effectLst/>
              </a:rPr>
              <a:t>Since he was little, the crowd got in his way.</a:t>
            </a:r>
          </a:p>
          <a:p>
            <a:pPr marL="171434" indent="-171434">
              <a:buFont typeface="Arial" panose="020B0604020202020204" pitchFamily="34" charset="0"/>
              <a:buChar char="•"/>
            </a:pPr>
            <a:r>
              <a:rPr lang="en-US" dirty="0">
                <a:effectLst/>
              </a:rPr>
              <a:t>It is ironic that often those who also want to see Jesus get in the way of others. </a:t>
            </a:r>
          </a:p>
          <a:p>
            <a:pPr marL="171434" indent="-171434">
              <a:buFont typeface="Arial" panose="020B0604020202020204" pitchFamily="34" charset="0"/>
              <a:buChar char="•"/>
            </a:pPr>
            <a:r>
              <a:rPr lang="en-US" dirty="0">
                <a:effectLst/>
              </a:rPr>
              <a:t>They don't mean to do so, but with their careless lives and hypocrisy (like the Jews in Jesus' day), they hinder others from seeing Jesus.</a:t>
            </a:r>
          </a:p>
          <a:p>
            <a:pPr marL="171434" indent="-171434">
              <a:buFont typeface="Arial" panose="020B0604020202020204" pitchFamily="34" charset="0"/>
              <a:buChar char="•"/>
            </a:pPr>
            <a:r>
              <a:rPr lang="en-US" dirty="0">
                <a:effectLst/>
              </a:rPr>
              <a:t>May we never be an impediment to those who seek the Lord by our own failings, lack of love, lack of friendliness.</a:t>
            </a:r>
          </a:p>
          <a:p>
            <a:r>
              <a:rPr lang="en-US" b="1" dirty="0">
                <a:effectLst/>
              </a:rPr>
              <a:t>(Matthew 5:13), </a:t>
            </a:r>
            <a:r>
              <a:rPr lang="en-US" dirty="0">
                <a:effectLst/>
              </a:rPr>
              <a:t>“</a:t>
            </a:r>
            <a:r>
              <a:rPr lang="en-US" dirty="0"/>
              <a:t>You are the salt of the earth; </a:t>
            </a:r>
            <a:r>
              <a:rPr lang="en-US" u="sng" dirty="0"/>
              <a:t>but if the salt loses its flavor</a:t>
            </a:r>
            <a:r>
              <a:rPr lang="en-US" dirty="0"/>
              <a:t>, how shall it be seasoned? </a:t>
            </a:r>
            <a:r>
              <a:rPr lang="en-US" u="sng" dirty="0"/>
              <a:t>It is then good for nothing but to be thrown out and trampled underfoot by men</a:t>
            </a:r>
            <a:r>
              <a:rPr lang="en-US" dirty="0"/>
              <a:t>.”</a:t>
            </a:r>
            <a:endParaRPr lang="en-US" dirty="0">
              <a:effectLst/>
            </a:endParaRPr>
          </a:p>
          <a:p>
            <a:pPr marL="171434" indent="-171434">
              <a:buFont typeface="Arial" panose="020B0604020202020204" pitchFamily="34" charset="0"/>
              <a:buChar char="•"/>
            </a:pPr>
            <a:r>
              <a:rPr lang="en-US" dirty="0">
                <a:effectLst/>
              </a:rPr>
              <a:t>(Interesting, conversation on Facebook about River Oaks churches.  Man had gone to several, no one spoke to him!  Visit with others AFTER visitors are gone.  Make an effort to welcome others!)</a:t>
            </a:r>
          </a:p>
          <a:p>
            <a:pPr marL="171434" indent="-171434">
              <a:buFont typeface="Arial" panose="020B0604020202020204" pitchFamily="34" charset="0"/>
              <a:buChar char="•"/>
            </a:pPr>
            <a:r>
              <a:rPr lang="en-US" b="1" dirty="0">
                <a:effectLst/>
              </a:rPr>
              <a:t>Also, commendable when one comes to Christ DESPITE all the obstacles that others may throw at them.  (Family, friends, upbringing). </a:t>
            </a:r>
          </a:p>
          <a:p>
            <a:r>
              <a:rPr lang="en-US" b="1" dirty="0">
                <a:effectLst/>
              </a:rPr>
              <a:t>(2 Kings 22:1-2), </a:t>
            </a:r>
            <a:r>
              <a:rPr lang="en-US" b="0" i="1" dirty="0">
                <a:effectLst/>
              </a:rPr>
              <a:t>“</a:t>
            </a:r>
            <a:r>
              <a:rPr lang="en-US" b="0" i="1" dirty="0"/>
              <a:t>Josiah was eight years old when he became king, and he reigned thirty-one years in Jerusalem. His mother's name was </a:t>
            </a:r>
            <a:r>
              <a:rPr lang="en-US" b="0" i="1" dirty="0" err="1"/>
              <a:t>Jedidah</a:t>
            </a:r>
            <a:r>
              <a:rPr lang="en-US" b="0" i="1" dirty="0"/>
              <a:t> the daughter of </a:t>
            </a:r>
            <a:r>
              <a:rPr lang="en-US" b="0" i="1" dirty="0" err="1"/>
              <a:t>Adaiah</a:t>
            </a:r>
            <a:r>
              <a:rPr lang="en-US" b="0" i="1" dirty="0"/>
              <a:t> of </a:t>
            </a:r>
            <a:r>
              <a:rPr lang="en-US" b="0" i="1" dirty="0" err="1"/>
              <a:t>Bozkath</a:t>
            </a:r>
            <a:r>
              <a:rPr lang="en-US" b="0" i="1" dirty="0"/>
              <a:t>.</a:t>
            </a:r>
            <a:r>
              <a:rPr lang="en-US" b="0" i="1" baseline="30000" dirty="0"/>
              <a:t> 2</a:t>
            </a:r>
            <a:r>
              <a:rPr lang="en-US" b="0" i="1" dirty="0"/>
              <a:t> And he did what was right in the sight of the Lord, and walked in all the ways of his father David; he did not turn aside to the right hand or to the left.”</a:t>
            </a:r>
          </a:p>
          <a:p>
            <a:pPr marL="628589" lvl="1" indent="-171434">
              <a:buFont typeface="Arial" panose="020B0604020202020204" pitchFamily="34" charset="0"/>
              <a:buChar char="•"/>
            </a:pPr>
            <a:r>
              <a:rPr lang="en-US" b="1" dirty="0">
                <a:effectLst/>
              </a:rPr>
              <a:t>Despite Manasseh (Grandfather) and Amon (Father)</a:t>
            </a:r>
          </a:p>
          <a:p>
            <a:pPr marL="171434" indent="-171434">
              <a:buFont typeface="Arial" panose="020B0604020202020204" pitchFamily="34" charset="0"/>
              <a:buChar char="•"/>
            </a:pPr>
            <a:r>
              <a:rPr lang="en-US" b="1" dirty="0">
                <a:effectLst/>
              </a:rPr>
              <a:t>Remember, Zacchaeus was not too dignified to climb a tree to see Jesus.  We need to remember what is important, and let nothing get in the way of seeing the Lord.</a:t>
            </a:r>
          </a:p>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11839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Fourth Barrier: Physical Size</a:t>
            </a:r>
            <a:endParaRPr lang="en-US" dirty="0">
              <a:effectLst/>
            </a:endParaRPr>
          </a:p>
          <a:p>
            <a:pPr marL="171434" indent="-171434">
              <a:buFont typeface="Arial" panose="020B0604020202020204" pitchFamily="34" charset="0"/>
              <a:buChar char="•"/>
            </a:pPr>
            <a:r>
              <a:rPr lang="en-US" dirty="0">
                <a:effectLst/>
              </a:rPr>
              <a:t>Because Zacchaeus was small, he had to find a way to overcome this. He climbed up into the tree. </a:t>
            </a:r>
          </a:p>
          <a:p>
            <a:pPr marL="171434" indent="-171434">
              <a:buFont typeface="Arial" panose="020B0604020202020204" pitchFamily="34" charset="0"/>
              <a:buChar char="•"/>
            </a:pPr>
            <a:r>
              <a:rPr lang="en-US" dirty="0">
                <a:effectLst/>
              </a:rPr>
              <a:t>Today many have physical handicaps, and some let them hinder, and some do not. </a:t>
            </a:r>
          </a:p>
          <a:p>
            <a:pPr marL="171434" indent="-171434">
              <a:buFont typeface="Arial" panose="020B0604020202020204" pitchFamily="34" charset="0"/>
              <a:buChar char="•"/>
            </a:pPr>
            <a:r>
              <a:rPr lang="en-US" dirty="0">
                <a:effectLst/>
              </a:rPr>
              <a:t>Sometimes racial or ethnic backgrounds serve as a hindrance, if we let them.</a:t>
            </a:r>
          </a:p>
          <a:p>
            <a:pPr marL="171434" indent="-171434">
              <a:buFont typeface="Arial" panose="020B0604020202020204" pitchFamily="34" charset="0"/>
              <a:buChar char="•"/>
            </a:pPr>
            <a:r>
              <a:rPr lang="en-US" dirty="0">
                <a:effectLst/>
              </a:rPr>
              <a:t>Sometimes one’s age may be considered a drawback or handicap, if we let them.</a:t>
            </a:r>
          </a:p>
          <a:p>
            <a:r>
              <a:rPr lang="en-US" b="1" dirty="0">
                <a:effectLst/>
              </a:rPr>
              <a:t>(1 Timothy 4:12),</a:t>
            </a:r>
            <a:r>
              <a:rPr lang="en-US" b="1" i="1" dirty="0">
                <a:effectLst/>
              </a:rPr>
              <a:t> </a:t>
            </a:r>
            <a:r>
              <a:rPr lang="en-US" i="1" dirty="0">
                <a:effectLst/>
              </a:rPr>
              <a:t>“</a:t>
            </a:r>
            <a:r>
              <a:rPr lang="en-US" i="1" dirty="0"/>
              <a:t>Let no one despise your youth, but be an example to the believers in word, in conduct, in love, in spirit, in faith, in purity.”</a:t>
            </a:r>
            <a:endParaRPr lang="en-US" i="1" dirty="0">
              <a:effectLst/>
            </a:endParaRPr>
          </a:p>
          <a:p>
            <a:pPr marL="171434" indent="-171434">
              <a:buFont typeface="Arial" panose="020B0604020202020204" pitchFamily="34" charset="0"/>
              <a:buChar char="•"/>
            </a:pPr>
            <a:r>
              <a:rPr lang="en-US" dirty="0">
                <a:effectLst/>
              </a:rPr>
              <a:t>Sometime the handicap may be economic, it we let it be.</a:t>
            </a:r>
          </a:p>
          <a:p>
            <a:r>
              <a:rPr lang="en-US" b="1" dirty="0"/>
              <a:t>(Luke 21:1-4), </a:t>
            </a:r>
            <a:r>
              <a:rPr lang="en-US" i="1" dirty="0"/>
              <a:t>And He looked up and saw the rich putting their gifts into the treasury,</a:t>
            </a:r>
            <a:r>
              <a:rPr lang="en-US" i="1" baseline="30000" dirty="0"/>
              <a:t> 2</a:t>
            </a:r>
            <a:r>
              <a:rPr lang="en-US" i="1" dirty="0"/>
              <a:t> and He saw also a certain poor widow putting in two mites.</a:t>
            </a:r>
            <a:r>
              <a:rPr lang="en-US" i="1" baseline="30000" dirty="0"/>
              <a:t> 3</a:t>
            </a:r>
            <a:r>
              <a:rPr lang="en-US" i="1" dirty="0"/>
              <a:t> So He said, “Truly I say to you that this poor widow has put in more than all;</a:t>
            </a:r>
            <a:r>
              <a:rPr lang="en-US" i="1" baseline="30000" dirty="0"/>
              <a:t> 4</a:t>
            </a:r>
            <a:r>
              <a:rPr lang="en-US" i="1" dirty="0"/>
              <a:t> for all these out of their abundance have put in offerings for God, but she out of her poverty put in all the livelihood that she had.”</a:t>
            </a:r>
          </a:p>
          <a:p>
            <a:pPr marL="171434" indent="-171434">
              <a:buFont typeface="Arial" panose="020B0604020202020204" pitchFamily="34" charset="0"/>
              <a:buChar char="•"/>
            </a:pPr>
            <a:r>
              <a:rPr lang="en-US" b="1" i="0" dirty="0"/>
              <a:t>Consider Mary, Jesus’ friend.  She anointed his head with oil.  Some were indignant.</a:t>
            </a:r>
          </a:p>
          <a:p>
            <a:r>
              <a:rPr lang="en-US" b="1" i="0" dirty="0"/>
              <a:t>(Mark 14:6-9), </a:t>
            </a:r>
            <a:r>
              <a:rPr lang="en-US" i="1" dirty="0"/>
              <a:t>“But Jesus said, “Let her alone. Why do you trouble her? She has done a good work for Me.</a:t>
            </a:r>
            <a:r>
              <a:rPr lang="en-US" i="1" baseline="30000" dirty="0"/>
              <a:t> 7</a:t>
            </a:r>
            <a:r>
              <a:rPr lang="en-US" i="1" dirty="0"/>
              <a:t> For you have the poor with you always, and whenever you wish you may do them good; but Me you do not have always.</a:t>
            </a:r>
            <a:r>
              <a:rPr lang="en-US" i="1" baseline="30000" dirty="0"/>
              <a:t> 8</a:t>
            </a:r>
            <a:r>
              <a:rPr lang="en-US" i="1" dirty="0"/>
              <a:t> </a:t>
            </a:r>
            <a:r>
              <a:rPr lang="en-US" i="1" u="sng" dirty="0"/>
              <a:t>She has done what she could</a:t>
            </a:r>
            <a:r>
              <a:rPr lang="en-US" i="1" dirty="0"/>
              <a:t>. She has come beforehand to anoint My body for burial.</a:t>
            </a:r>
            <a:r>
              <a:rPr lang="en-US" i="1" baseline="30000" dirty="0"/>
              <a:t> 9</a:t>
            </a:r>
            <a:r>
              <a:rPr lang="en-US" i="1" dirty="0"/>
              <a:t> Assuredly, </a:t>
            </a:r>
            <a:r>
              <a:rPr lang="en-US" i="1" u="sng" dirty="0"/>
              <a:t>I say to you, wherever this gospel is preached in the whole world, what this woman has done will also be told as a memorial to her</a:t>
            </a:r>
            <a:r>
              <a:rPr lang="en-US"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50054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8:36-38), </a:t>
            </a:r>
            <a:r>
              <a:rPr lang="en-US" i="1" dirty="0"/>
              <a:t>“Now as they went down the road, they came to some water. And the eunuch said, “See, here is water. </a:t>
            </a:r>
            <a:r>
              <a:rPr lang="en-US" i="1" u="sng" dirty="0"/>
              <a:t>What hinders me </a:t>
            </a:r>
            <a:r>
              <a:rPr lang="en-US" i="1" dirty="0"/>
              <a:t>from being baptized?” </a:t>
            </a:r>
            <a:r>
              <a:rPr lang="en-US" i="1" baseline="30000" dirty="0"/>
              <a:t>37</a:t>
            </a:r>
            <a:r>
              <a:rPr lang="en-US" i="1" dirty="0"/>
              <a:t> Then Philip said, “</a:t>
            </a:r>
            <a:r>
              <a:rPr lang="en-US" i="1" u="sng" dirty="0"/>
              <a:t>If you believe with all your heart, you may</a:t>
            </a:r>
            <a:r>
              <a:rPr lang="en-US" i="1" dirty="0"/>
              <a:t>.” And he answered and said, “</a:t>
            </a:r>
            <a:r>
              <a:rPr lang="en-US" i="1" u="sng" dirty="0"/>
              <a:t>I believe </a:t>
            </a:r>
            <a:r>
              <a:rPr lang="en-US" i="1" dirty="0"/>
              <a:t>that Jesus Christ is the Son of God.” </a:t>
            </a:r>
            <a:r>
              <a:rPr lang="en-US" i="1" baseline="30000" dirty="0"/>
              <a:t>38</a:t>
            </a:r>
            <a:r>
              <a:rPr lang="en-US" i="1" dirty="0"/>
              <a:t> So he commanded the chariot to stand still. And both Philip and the eunuch went down into the water, and </a:t>
            </a:r>
            <a:r>
              <a:rPr lang="en-US" i="1" u="sng" dirty="0"/>
              <a:t>he baptized him</a:t>
            </a:r>
            <a:r>
              <a:rPr lang="en-US"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359517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2/11/2018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2/11/2018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Zacchaeus</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19:1-10)</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Overcoming Barriers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485900" y="1172094"/>
            <a:ext cx="10118667" cy="5594465"/>
          </a:xfrm>
        </p:spPr>
        <p:txBody>
          <a:bodyPr>
            <a:normAutofit/>
          </a:bodyPr>
          <a:lstStyle/>
          <a:p>
            <a:pPr marL="349250" indent="-349250">
              <a:tabLst>
                <a:tab pos="398463" algn="l"/>
              </a:tabLst>
            </a:pPr>
            <a:r>
              <a:rPr lang="en-US" sz="4400" b="1" dirty="0">
                <a:solidFill>
                  <a:schemeClr val="bg1"/>
                </a:solidFill>
              </a:rPr>
              <a:t>First Barrier: A Bad Reputation (7)</a:t>
            </a:r>
          </a:p>
          <a:p>
            <a:pPr marL="914400" lvl="1" indent="0">
              <a:buNone/>
              <a:tabLst>
                <a:tab pos="914400" algn="l"/>
              </a:tabLst>
            </a:pPr>
            <a:r>
              <a:rPr lang="en-US" sz="4000" dirty="0">
                <a:solidFill>
                  <a:schemeClr val="accent4">
                    <a:lumMod val="60000"/>
                    <a:lumOff val="40000"/>
                  </a:schemeClr>
                </a:solidFill>
              </a:rPr>
              <a:t>1 Peter 2:11-12; Matthew 13:22</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Overcoming Barriers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485900" y="1172094"/>
            <a:ext cx="10118667" cy="5594465"/>
          </a:xfrm>
        </p:spPr>
        <p:txBody>
          <a:bodyPr>
            <a:normAutofit/>
          </a:bodyPr>
          <a:lstStyle/>
          <a:p>
            <a:pPr marL="349250" indent="-349250">
              <a:tabLst>
                <a:tab pos="398463" algn="l"/>
              </a:tabLst>
            </a:pPr>
            <a:r>
              <a:rPr lang="en-US" sz="4400" b="1" dirty="0">
                <a:solidFill>
                  <a:schemeClr val="bg1"/>
                </a:solidFill>
              </a:rPr>
              <a:t>First Barrier: A Bad Reputation (7)</a:t>
            </a:r>
          </a:p>
          <a:p>
            <a:pPr marL="914400" lvl="1" indent="0">
              <a:buNone/>
              <a:tabLst>
                <a:tab pos="914400" algn="l"/>
              </a:tabLst>
            </a:pPr>
            <a:r>
              <a:rPr lang="en-US" sz="4000" dirty="0">
                <a:solidFill>
                  <a:schemeClr val="accent4">
                    <a:lumMod val="60000"/>
                    <a:lumOff val="40000"/>
                  </a:schemeClr>
                </a:solidFill>
              </a:rPr>
              <a:t>1 Peter 2:11-12; Matthew 13:22</a:t>
            </a:r>
          </a:p>
          <a:p>
            <a:pPr marL="349250" indent="-349250">
              <a:tabLst>
                <a:tab pos="398463" algn="l"/>
              </a:tabLst>
            </a:pPr>
            <a:r>
              <a:rPr lang="en-US" sz="4400" b="1" dirty="0">
                <a:solidFill>
                  <a:schemeClr val="bg1"/>
                </a:solidFill>
              </a:rPr>
              <a:t>Second Barrier: Riches (8)</a:t>
            </a:r>
          </a:p>
          <a:p>
            <a:pPr marL="914400" lvl="1" indent="0">
              <a:buNone/>
              <a:tabLst>
                <a:tab pos="982663" algn="l"/>
              </a:tabLst>
            </a:pPr>
            <a:r>
              <a:rPr lang="en-US" sz="4000" dirty="0">
                <a:solidFill>
                  <a:schemeClr val="accent4">
                    <a:lumMod val="60000"/>
                    <a:lumOff val="40000"/>
                  </a:schemeClr>
                </a:solidFill>
              </a:rPr>
              <a:t>Mark 10:21-22; Matthew 13:22</a:t>
            </a:r>
          </a:p>
        </p:txBody>
      </p:sp>
    </p:spTree>
    <p:extLst>
      <p:ext uri="{BB962C8B-B14F-4D97-AF65-F5344CB8AC3E}">
        <p14:creationId xmlns:p14="http://schemas.microsoft.com/office/powerpoint/2010/main" val="12723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Overcoming Barriers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485900" y="1172094"/>
            <a:ext cx="10118667" cy="5594465"/>
          </a:xfrm>
        </p:spPr>
        <p:txBody>
          <a:bodyPr>
            <a:normAutofit/>
          </a:bodyPr>
          <a:lstStyle/>
          <a:p>
            <a:pPr marL="349250" indent="-349250">
              <a:tabLst>
                <a:tab pos="398463" algn="l"/>
              </a:tabLst>
            </a:pPr>
            <a:r>
              <a:rPr lang="en-US" sz="4400" b="1" dirty="0">
                <a:solidFill>
                  <a:schemeClr val="bg1"/>
                </a:solidFill>
              </a:rPr>
              <a:t>First Barrier: A Bad Reputation (7)</a:t>
            </a:r>
          </a:p>
          <a:p>
            <a:pPr marL="914400" lvl="1" indent="0">
              <a:buNone/>
              <a:tabLst>
                <a:tab pos="914400" algn="l"/>
              </a:tabLst>
            </a:pPr>
            <a:r>
              <a:rPr lang="en-US" sz="4000" dirty="0">
                <a:solidFill>
                  <a:schemeClr val="accent4">
                    <a:lumMod val="60000"/>
                    <a:lumOff val="40000"/>
                  </a:schemeClr>
                </a:solidFill>
              </a:rPr>
              <a:t>1 Peter 2:11-12; Matthew 13:22</a:t>
            </a:r>
          </a:p>
          <a:p>
            <a:pPr marL="349250" indent="-349250">
              <a:tabLst>
                <a:tab pos="398463" algn="l"/>
              </a:tabLst>
            </a:pPr>
            <a:r>
              <a:rPr lang="en-US" sz="4400" b="1" dirty="0">
                <a:solidFill>
                  <a:schemeClr val="bg1"/>
                </a:solidFill>
              </a:rPr>
              <a:t>Second Barrier: Riches (8)</a:t>
            </a:r>
          </a:p>
          <a:p>
            <a:pPr marL="914400" lvl="1" indent="0">
              <a:buNone/>
              <a:tabLst>
                <a:tab pos="982663" algn="l"/>
              </a:tabLst>
            </a:pPr>
            <a:r>
              <a:rPr lang="en-US" sz="4000" dirty="0">
                <a:solidFill>
                  <a:schemeClr val="accent4">
                    <a:lumMod val="60000"/>
                    <a:lumOff val="40000"/>
                  </a:schemeClr>
                </a:solidFill>
              </a:rPr>
              <a:t>Mark 10:21-22; Matthew 13:22</a:t>
            </a:r>
          </a:p>
          <a:p>
            <a:pPr marL="349250" indent="-349250">
              <a:tabLst>
                <a:tab pos="398463" algn="l"/>
              </a:tabLst>
            </a:pPr>
            <a:r>
              <a:rPr lang="en-US" sz="4400" b="1" dirty="0">
                <a:solidFill>
                  <a:schemeClr val="bg1"/>
                </a:solidFill>
              </a:rPr>
              <a:t>Third Barrier: The Crowd (3-4)</a:t>
            </a:r>
          </a:p>
          <a:p>
            <a:pPr marL="914400" lvl="1" indent="0">
              <a:buNone/>
              <a:tabLst>
                <a:tab pos="1028700" algn="l"/>
              </a:tabLst>
            </a:pPr>
            <a:r>
              <a:rPr lang="en-US" sz="4000" dirty="0">
                <a:solidFill>
                  <a:schemeClr val="accent4">
                    <a:lumMod val="60000"/>
                    <a:lumOff val="40000"/>
                  </a:schemeClr>
                </a:solidFill>
              </a:rPr>
              <a:t>Matthew 5:13; 2 Kings 22:1-2</a:t>
            </a:r>
          </a:p>
        </p:txBody>
      </p:sp>
    </p:spTree>
    <p:extLst>
      <p:ext uri="{BB962C8B-B14F-4D97-AF65-F5344CB8AC3E}">
        <p14:creationId xmlns:p14="http://schemas.microsoft.com/office/powerpoint/2010/main" val="21863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Overcoming Barriers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485900" y="1172094"/>
            <a:ext cx="10118667" cy="5594465"/>
          </a:xfrm>
        </p:spPr>
        <p:txBody>
          <a:bodyPr>
            <a:normAutofit/>
          </a:bodyPr>
          <a:lstStyle/>
          <a:p>
            <a:pPr marL="349250" indent="-349250">
              <a:tabLst>
                <a:tab pos="398463" algn="l"/>
              </a:tabLst>
            </a:pPr>
            <a:r>
              <a:rPr lang="en-US" sz="4400" b="1" dirty="0">
                <a:solidFill>
                  <a:schemeClr val="bg1"/>
                </a:solidFill>
              </a:rPr>
              <a:t>First Barrier: A Bad Reputation (7)</a:t>
            </a:r>
          </a:p>
          <a:p>
            <a:pPr marL="914400" lvl="1" indent="0">
              <a:buNone/>
              <a:tabLst>
                <a:tab pos="914400" algn="l"/>
              </a:tabLst>
            </a:pPr>
            <a:r>
              <a:rPr lang="en-US" sz="4000" dirty="0">
                <a:solidFill>
                  <a:schemeClr val="accent4">
                    <a:lumMod val="60000"/>
                    <a:lumOff val="40000"/>
                  </a:schemeClr>
                </a:solidFill>
              </a:rPr>
              <a:t>1 Peter 2:11-12; Matthew 13:22</a:t>
            </a:r>
          </a:p>
          <a:p>
            <a:pPr marL="349250" indent="-349250">
              <a:tabLst>
                <a:tab pos="398463" algn="l"/>
              </a:tabLst>
            </a:pPr>
            <a:r>
              <a:rPr lang="en-US" sz="4400" b="1" dirty="0">
                <a:solidFill>
                  <a:schemeClr val="bg1"/>
                </a:solidFill>
              </a:rPr>
              <a:t>Second Barrier: Riches (8)</a:t>
            </a:r>
          </a:p>
          <a:p>
            <a:pPr marL="914400" lvl="1" indent="0">
              <a:buNone/>
              <a:tabLst>
                <a:tab pos="982663" algn="l"/>
              </a:tabLst>
            </a:pPr>
            <a:r>
              <a:rPr lang="en-US" sz="4000" dirty="0">
                <a:solidFill>
                  <a:schemeClr val="accent4">
                    <a:lumMod val="60000"/>
                    <a:lumOff val="40000"/>
                  </a:schemeClr>
                </a:solidFill>
              </a:rPr>
              <a:t>Mark 10:21-22; Matthew 13:22</a:t>
            </a:r>
          </a:p>
          <a:p>
            <a:pPr marL="349250" indent="-349250">
              <a:tabLst>
                <a:tab pos="398463" algn="l"/>
              </a:tabLst>
            </a:pPr>
            <a:r>
              <a:rPr lang="en-US" sz="4400" b="1" dirty="0">
                <a:solidFill>
                  <a:schemeClr val="bg1"/>
                </a:solidFill>
              </a:rPr>
              <a:t>Third Barrier: The Crowd (3-4)</a:t>
            </a:r>
          </a:p>
          <a:p>
            <a:pPr marL="914400" lvl="1" indent="0">
              <a:buNone/>
              <a:tabLst>
                <a:tab pos="1028700" algn="l"/>
              </a:tabLst>
            </a:pPr>
            <a:r>
              <a:rPr lang="en-US" sz="4000" dirty="0">
                <a:solidFill>
                  <a:schemeClr val="accent4">
                    <a:lumMod val="60000"/>
                    <a:lumOff val="40000"/>
                  </a:schemeClr>
                </a:solidFill>
              </a:rPr>
              <a:t>Matthew 5:13; 2 Kings 22:1-2</a:t>
            </a:r>
          </a:p>
          <a:p>
            <a:pPr marL="349250" indent="-349250">
              <a:tabLst>
                <a:tab pos="398463" algn="l"/>
              </a:tabLst>
            </a:pPr>
            <a:r>
              <a:rPr lang="en-US" sz="4400" b="1" dirty="0">
                <a:solidFill>
                  <a:schemeClr val="bg1"/>
                </a:solidFill>
              </a:rPr>
              <a:t>Fourth Barrier: Physical Size (3)</a:t>
            </a:r>
          </a:p>
          <a:p>
            <a:pPr marL="914400" lvl="1" indent="0">
              <a:buNone/>
              <a:tabLst>
                <a:tab pos="914400" algn="l"/>
              </a:tabLst>
            </a:pPr>
            <a:r>
              <a:rPr lang="en-US" sz="4000" dirty="0">
                <a:solidFill>
                  <a:schemeClr val="accent4">
                    <a:lumMod val="60000"/>
                    <a:lumOff val="40000"/>
                  </a:schemeClr>
                </a:solidFill>
              </a:rPr>
              <a:t>1 Timothy 4:12; Luke 21:1-4; Mark 14:6-9</a:t>
            </a:r>
          </a:p>
        </p:txBody>
      </p:sp>
    </p:spTree>
    <p:extLst>
      <p:ext uri="{BB962C8B-B14F-4D97-AF65-F5344CB8AC3E}">
        <p14:creationId xmlns:p14="http://schemas.microsoft.com/office/powerpoint/2010/main" val="2853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480060" y="199506"/>
            <a:ext cx="10873740" cy="1492134"/>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649730" y="1995054"/>
            <a:ext cx="8892540" cy="4154285"/>
          </a:xfrm>
        </p:spPr>
        <p:txBody>
          <a:bodyPr>
            <a:normAutofit/>
          </a:bodyPr>
          <a:lstStyle/>
          <a:p>
            <a:pPr marL="0" indent="0" algn="ctr">
              <a:buNone/>
              <a:tabLst>
                <a:tab pos="398463" algn="l"/>
              </a:tabLst>
            </a:pPr>
            <a:r>
              <a:rPr lang="en-US" sz="4800" b="1" dirty="0">
                <a:solidFill>
                  <a:schemeClr val="bg1"/>
                </a:solidFill>
              </a:rPr>
              <a:t>Salvation can come to your house today if you overcome any barriers you might have, and determine to see the Lord!</a:t>
            </a:r>
          </a:p>
          <a:p>
            <a:pPr marL="0" indent="0">
              <a:buNone/>
              <a:tabLst>
                <a:tab pos="398463" algn="l"/>
              </a:tabLst>
            </a:pPr>
            <a:endParaRPr lang="en-US" sz="2000" b="1" dirty="0">
              <a:solidFill>
                <a:schemeClr val="bg1"/>
              </a:solidFill>
            </a:endParaRPr>
          </a:p>
          <a:p>
            <a:pPr marL="0" indent="0" algn="ctr">
              <a:buNone/>
              <a:tabLst>
                <a:tab pos="398463" algn="l"/>
              </a:tabLst>
            </a:pPr>
            <a:r>
              <a:rPr lang="en-US" sz="4800" b="1" dirty="0">
                <a:solidFill>
                  <a:schemeClr val="bg1"/>
                </a:solidFill>
              </a:rPr>
              <a:t>(Acts 8:36-38)</a:t>
            </a:r>
            <a:endParaRPr lang="en-US" sz="4800" dirty="0">
              <a:solidFill>
                <a:schemeClr val="accent4">
                  <a:lumMod val="60000"/>
                  <a:lumOff val="40000"/>
                </a:schemeClr>
              </a:solidFill>
            </a:endParaRPr>
          </a:p>
        </p:txBody>
      </p:sp>
    </p:spTree>
    <p:extLst>
      <p:ext uri="{BB962C8B-B14F-4D97-AF65-F5344CB8AC3E}">
        <p14:creationId xmlns:p14="http://schemas.microsoft.com/office/powerpoint/2010/main" val="30810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1746</Words>
  <Application>Microsoft Office PowerPoint</Application>
  <PresentationFormat>Widescreen</PresentationFormat>
  <Paragraphs>89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Six feet under</vt:lpstr>
      <vt:lpstr>Pristina</vt:lpstr>
      <vt:lpstr>Arial</vt:lpstr>
      <vt:lpstr>Calibri Light</vt:lpstr>
      <vt:lpstr>Office Theme</vt:lpstr>
      <vt:lpstr>About My Father’s Business</vt:lpstr>
      <vt:lpstr>Overcoming Barriers</vt:lpstr>
      <vt:lpstr>Overcoming Barriers</vt:lpstr>
      <vt:lpstr>Overcoming Barriers</vt:lpstr>
      <vt:lpstr>Overcoming Barriers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19</cp:revision>
  <cp:lastPrinted>2018-02-11T20:38:45Z</cp:lastPrinted>
  <dcterms:created xsi:type="dcterms:W3CDTF">2017-09-01T17:46:22Z</dcterms:created>
  <dcterms:modified xsi:type="dcterms:W3CDTF">2018-02-11T20:39:08Z</dcterms:modified>
</cp:coreProperties>
</file>